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321" r:id="rId16"/>
    <p:sldId id="273" r:id="rId17"/>
    <p:sldId id="274" r:id="rId18"/>
    <p:sldId id="275" r:id="rId19"/>
    <p:sldId id="271" r:id="rId20"/>
    <p:sldId id="317" r:id="rId21"/>
    <p:sldId id="276" r:id="rId22"/>
    <p:sldId id="277" r:id="rId23"/>
    <p:sldId id="278" r:id="rId24"/>
    <p:sldId id="281" r:id="rId25"/>
    <p:sldId id="280" r:id="rId26"/>
    <p:sldId id="279" r:id="rId27"/>
    <p:sldId id="282" r:id="rId28"/>
    <p:sldId id="283" r:id="rId29"/>
    <p:sldId id="284" r:id="rId30"/>
    <p:sldId id="285" r:id="rId31"/>
    <p:sldId id="286" r:id="rId32"/>
    <p:sldId id="287" r:id="rId33"/>
    <p:sldId id="322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8" r:id="rId59"/>
    <p:sldId id="313" r:id="rId60"/>
    <p:sldId id="314" r:id="rId61"/>
    <p:sldId id="316" r:id="rId62"/>
    <p:sldId id="320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F57"/>
    <a:srgbClr val="1F9055"/>
    <a:srgbClr val="1B905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333"/>
    <p:restoredTop sz="97026"/>
  </p:normalViewPr>
  <p:slideViewPr>
    <p:cSldViewPr snapToGrid="0" snapToObjects="1">
      <p:cViewPr varScale="1">
        <p:scale>
          <a:sx n="104" d="100"/>
          <a:sy n="104" d="100"/>
        </p:scale>
        <p:origin x="208" y="6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A307-1954-FA48-8305-84584FA81CE3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15CE-3BE3-ED42-8A96-ECE41F1D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31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A307-1954-FA48-8305-84584FA81CE3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15CE-3BE3-ED42-8A96-ECE41F1D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1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A307-1954-FA48-8305-84584FA81CE3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15CE-3BE3-ED42-8A96-ECE41F1D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6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A307-1954-FA48-8305-84584FA81CE3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15CE-3BE3-ED42-8A96-ECE41F1D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A307-1954-FA48-8305-84584FA81CE3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15CE-3BE3-ED42-8A96-ECE41F1D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17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A307-1954-FA48-8305-84584FA81CE3}" type="datetimeFigureOut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15CE-3BE3-ED42-8A96-ECE41F1D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A307-1954-FA48-8305-84584FA81CE3}" type="datetimeFigureOut">
              <a:rPr lang="en-US" smtClean="0"/>
              <a:t>1/15/20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15CE-3BE3-ED42-8A96-ECE41F1D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5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A307-1954-FA48-8305-84584FA81CE3}" type="datetimeFigureOut">
              <a:rPr lang="en-US" smtClean="0"/>
              <a:t>1/15/20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15CE-3BE3-ED42-8A96-ECE41F1D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A307-1954-FA48-8305-84584FA81CE3}" type="datetimeFigureOut">
              <a:rPr lang="en-US" smtClean="0"/>
              <a:t>1/15/20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15CE-3BE3-ED42-8A96-ECE41F1D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A307-1954-FA48-8305-84584FA81CE3}" type="datetimeFigureOut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15CE-3BE3-ED42-8A96-ECE41F1D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7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A307-1954-FA48-8305-84584FA81CE3}" type="datetimeFigureOut">
              <a:rPr lang="en-US" smtClean="0"/>
              <a:t>1/15/20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15CE-3BE3-ED42-8A96-ECE41F1D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0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AA307-1954-FA48-8305-84584FA81CE3}" type="datetimeFigureOut">
              <a:rPr lang="en-US" smtClean="0"/>
              <a:t>1/15/20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015CE-3BE3-ED42-8A96-ECE41F1D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3.jpe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7.jpeg"/><Relationship Id="rId5" Type="http://schemas.openxmlformats.org/officeDocument/2006/relationships/image" Target="../media/image64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9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3.png"/><Relationship Id="rId4" Type="http://schemas.openxmlformats.org/officeDocument/2006/relationships/image" Target="../media/image9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4.jpe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3.pn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m4a"/><Relationship Id="rId2" Type="http://schemas.microsoft.com/office/2007/relationships/media" Target="../media/media60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farisopmaat.nl/presentaties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afarisopmaat.nl/aanvraagformulier.html" TargetMode="Externa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40" y="5000404"/>
            <a:ext cx="3058064" cy="1523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482"/>
            <a:ext cx="12191999" cy="4671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1403126"/>
            <a:ext cx="7025187" cy="1809827"/>
          </a:xfrm>
        </p:spPr>
        <p:txBody>
          <a:bodyPr>
            <a:normAutofit fontScale="90000"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Minder </a:t>
            </a:r>
            <a:r>
              <a:rPr lang="en-US" sz="37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rijden</a:t>
            </a:r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, </a:t>
            </a:r>
            <a:r>
              <a:rPr lang="en-US" sz="37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meer</a:t>
            </a:r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beleven</a:t>
            </a:r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in de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Elephant Coast</a:t>
            </a:r>
            <a:b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3700" dirty="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rPr>
              <a:t> van Zuid-</a:t>
            </a:r>
            <a:r>
              <a:rPr lang="en-US" sz="3700" dirty="0" err="1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rPr>
              <a:t>Afrika</a:t>
            </a:r>
            <a:r>
              <a:rPr lang="en-US" sz="3700" dirty="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rPr>
              <a:t>!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000403"/>
            <a:ext cx="5865412" cy="1523100"/>
          </a:xfrm>
        </p:spPr>
        <p:txBody>
          <a:bodyPr>
            <a:normAutofit/>
          </a:bodyPr>
          <a:lstStyle/>
          <a:p>
            <a:pPr algn="l"/>
            <a:endParaRPr lang="en-US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>
                <a:latin typeface="Helvetica" charset="0"/>
                <a:ea typeface="Helvetica" charset="0"/>
                <a:cs typeface="Helvetica" charset="0"/>
              </a:rPr>
              <a:t>Rondreizen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met zo min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mogelijk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tijd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op de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snelweg</a:t>
            </a:r>
            <a:r>
              <a:rPr lang="mr-IN" dirty="0"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13112" y="5000403"/>
            <a:ext cx="0" cy="1527048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AEE6748-3FA0-9249-AE67-5E943D2A1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74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7"/>
    </mc:Choice>
    <mc:Fallback>
      <p:transition spd="slow" advTm="12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4"/>
        <p14:stopEvt time="12795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80" y="-45720"/>
            <a:ext cx="12354560" cy="6949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6080" y="2052320"/>
            <a:ext cx="6339840" cy="251968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0144" y="2318683"/>
            <a:ext cx="6631713" cy="2220634"/>
          </a:xfrm>
        </p:spPr>
        <p:txBody>
          <a:bodyPr>
            <a:normAutofit fontScale="90000"/>
          </a:bodyPr>
          <a:lstStyle/>
          <a:p>
            <a:r>
              <a:rPr lang="en-US" sz="3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Vergeet</a:t>
            </a:r>
            <a:r>
              <a:rPr lang="en-US" sz="3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ook</a:t>
            </a:r>
            <a:r>
              <a:rPr lang="en-US" sz="3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een</a:t>
            </a:r>
            <a:r>
              <a:rPr lang="en-US" sz="3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bezoek</a:t>
            </a:r>
            <a:r>
              <a:rPr lang="en-US" sz="3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aan</a:t>
            </a:r>
            <a:r>
              <a:rPr lang="en-US" sz="3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de 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80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beste</a:t>
            </a:r>
            <a:r>
              <a:rPr lang="en-US" sz="8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schuilhut</a:t>
            </a:r>
            <a:r>
              <a:rPr lang="en-US" sz="8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69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van de </a:t>
            </a:r>
            <a:r>
              <a:rPr lang="en-US" sz="69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regio</a:t>
            </a:r>
            <a:r>
              <a:rPr lang="en-US" sz="69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niet</a:t>
            </a:r>
            <a:r>
              <a:rPr lang="en-US" sz="69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!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4D67459-04A4-C74E-8458-652D538CB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81"/>
    </mc:Choice>
    <mc:Fallback>
      <p:transition spd="slow" advTm="19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5"/>
        <p14:stopEvt time="19581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80" y="0"/>
            <a:ext cx="4633865" cy="68580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818415" y="4799001"/>
            <a:ext cx="2732814" cy="814775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Foto’s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genomen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vanuit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de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schuilhut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897225" y="4678324"/>
            <a:ext cx="2575193" cy="0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823" y="0"/>
            <a:ext cx="6122036" cy="3769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060" y="3923958"/>
            <a:ext cx="4165614" cy="2721849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35DCCD2-D4E8-0840-B5B9-81709B0C3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6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52"/>
    </mc:Choice>
    <mc:Fallback>
      <p:transition spd="slow" advTm="23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2"/>
        <p14:stopEvt time="23629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3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10678" y="3444240"/>
            <a:ext cx="5289962" cy="1059033"/>
          </a:xfrm>
          <a:prstGeom prst="rect">
            <a:avLst/>
          </a:pr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4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3e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safaridag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284883"/>
            <a:ext cx="6519322" cy="85175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Na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spannende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wandelsafari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of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mooie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boottocht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…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11040" y="5284883"/>
            <a:ext cx="2072" cy="851757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4171210"/>
            <a:ext cx="4511040" cy="1339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83" y="4304872"/>
            <a:ext cx="4220627" cy="2137025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EA6799D-C359-2548-BBB7-595EC66D3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2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1"/>
    </mc:Choice>
    <mc:Fallback>
      <p:transition spd="slow" advTm="1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" objId="9"/>
        <p14:stopEvt time="12046" objId="9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80" y="0"/>
            <a:ext cx="12354560" cy="6949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15640" y="2473960"/>
            <a:ext cx="5760720" cy="1910080"/>
          </a:xfrm>
          <a:prstGeom prst="rect">
            <a:avLst/>
          </a:prstGeom>
          <a:solidFill>
            <a:srgbClr val="000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0144" y="2428240"/>
            <a:ext cx="6631713" cy="2001520"/>
          </a:xfrm>
        </p:spPr>
        <p:txBody>
          <a:bodyPr>
            <a:normAutofit/>
          </a:bodyPr>
          <a:lstStyle/>
          <a:p>
            <a:r>
              <a:rPr lang="en-US" sz="27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Rijdt</a:t>
            </a:r>
            <a:r>
              <a:rPr lang="en-US" sz="2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u in 1,5 </a:t>
            </a:r>
            <a:r>
              <a:rPr lang="en-US" sz="27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uur</a:t>
            </a:r>
            <a:r>
              <a:rPr lang="en-US" sz="2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naar</a:t>
            </a:r>
            <a:r>
              <a:rPr lang="en-US" sz="2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het </a:t>
            </a:r>
            <a:r>
              <a:rPr lang="en-US" sz="27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prachtige</a:t>
            </a:r>
            <a:br>
              <a:rPr lang="en-US" sz="5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109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Kosi</a:t>
            </a:r>
            <a:r>
              <a:rPr lang="en-US" sz="109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Bay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1AA9F41-6B37-F64D-90B5-C7640910B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0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71"/>
    </mc:Choice>
    <mc:Fallback>
      <p:transition spd="slow" advTm="17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3"/>
        <p14:stopEvt time="17243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4642" y="1642275"/>
            <a:ext cx="11380622" cy="3696202"/>
            <a:chOff x="470298" y="1642275"/>
            <a:chExt cx="11380622" cy="36962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298" y="1960199"/>
              <a:ext cx="5543628" cy="30603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9387" y="1642275"/>
              <a:ext cx="5541533" cy="3696202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5941" y="5914020"/>
            <a:ext cx="10754860" cy="54774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U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verblijft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in </a:t>
            </a:r>
            <a:r>
              <a:rPr lang="en-US" sz="3200" dirty="0" err="1">
                <a:solidFill>
                  <a:srgbClr val="248F57"/>
                </a:solidFill>
                <a:latin typeface="Helvetica" charset="0"/>
                <a:ea typeface="Helvetica" charset="0"/>
                <a:cs typeface="Helvetica" charset="0"/>
              </a:rPr>
              <a:t>comfortabele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chalets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8570" y="261996"/>
            <a:ext cx="107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Dag 4 | </a:t>
            </a:r>
            <a:r>
              <a:rPr lang="en-US" sz="32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in </a:t>
            </a:r>
            <a:r>
              <a:rPr lang="en-US" sz="3200" dirty="0" err="1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Kosi</a:t>
            </a:r>
            <a:r>
              <a:rPr lang="en-US" sz="32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 Bay</a:t>
            </a:r>
            <a:r>
              <a:rPr lang="mr-IN" sz="32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…</a:t>
            </a:r>
            <a:endParaRPr lang="en-US" sz="3200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CD97DCA-D727-234D-B6C4-263FC3B9F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4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2"/>
    </mc:Choice>
    <mc:Fallback>
      <p:transition spd="slow" advTm="9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2"/>
        <p14:stopEvt time="8392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337" y="1204601"/>
            <a:ext cx="5734789" cy="430109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5941" y="5914020"/>
            <a:ext cx="10754860" cy="54774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geniet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van het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zwembad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of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uitzicht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over het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meer</a:t>
            </a:r>
            <a:endParaRPr lang="en-US" sz="3200" dirty="0">
              <a:solidFill>
                <a:srgbClr val="1B9055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570" y="261996"/>
            <a:ext cx="107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Dag 4 | </a:t>
            </a:r>
            <a:r>
              <a:rPr lang="en-US" sz="32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in </a:t>
            </a:r>
            <a:r>
              <a:rPr lang="en-US" sz="3200" dirty="0" err="1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Kosi</a:t>
            </a:r>
            <a:r>
              <a:rPr lang="en-US" sz="32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 Bay</a:t>
            </a:r>
            <a:r>
              <a:rPr lang="mr-IN" sz="32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…</a:t>
            </a:r>
            <a:endParaRPr lang="en-US" sz="3200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A13670-2E4A-C74A-BE09-D65C4539FA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069" y="1204601"/>
            <a:ext cx="5733593" cy="4301092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48D7C5-A077-4D4C-B444-0B541778C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0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8"/>
    </mc:Choice>
    <mc:Fallback>
      <p:transition spd="slow" advTm="1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2"/>
        <p14:stopEvt time="12568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464356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284883"/>
            <a:ext cx="6519322" cy="851757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Vandaag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wordt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u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meegenomen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op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excursie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dit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verlaten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strand!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11040" y="5284883"/>
            <a:ext cx="2072" cy="851757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5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1e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stranddag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9" name="Picture 8" descr="Tailor Made Safaris - Kosi Mouth Tour01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43" y="4909545"/>
            <a:ext cx="3191244" cy="1790088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4BA37DF-2F27-CC4B-A052-DF9DDBFC4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1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76"/>
    </mc:Choice>
    <mc:Fallback>
      <p:transition spd="slow" advTm="1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4"/>
        <p14:stopEvt time="17339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ilor Made Safaris - Kosi Mouth Tour004.JPG">
            <a:extLst>
              <a:ext uri="{FF2B5EF4-FFF2-40B4-BE49-F238E27FC236}">
                <a16:creationId xmlns:a16="http://schemas.microsoft.com/office/drawing/2014/main" id="{F31F834A-F6A2-704B-82FE-8CDB86E03A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8514" cy="6868886"/>
          </a:xfrm>
          <a:prstGeom prst="rect">
            <a:avLst/>
          </a:prstGeom>
        </p:spPr>
      </p:pic>
      <p:pic>
        <p:nvPicPr>
          <p:cNvPr id="5" name="Picture 4" descr="Tailor Made Safaris - Kosi Mouth Tour005.jpg">
            <a:extLst>
              <a:ext uri="{FF2B5EF4-FFF2-40B4-BE49-F238E27FC236}">
                <a16:creationId xmlns:a16="http://schemas.microsoft.com/office/drawing/2014/main" id="{1BF607ED-2C21-414A-8D68-007608E1EC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537" y="251799"/>
            <a:ext cx="2533252" cy="1992825"/>
          </a:xfrm>
          <a:prstGeom prst="rect">
            <a:avLst/>
          </a:prstGeom>
        </p:spPr>
      </p:pic>
      <p:pic>
        <p:nvPicPr>
          <p:cNvPr id="6" name="Picture 5" descr="Tailor Made Safaris - Kosi Mouth Tour006.jpg">
            <a:extLst>
              <a:ext uri="{FF2B5EF4-FFF2-40B4-BE49-F238E27FC236}">
                <a16:creationId xmlns:a16="http://schemas.microsoft.com/office/drawing/2014/main" id="{61A1797A-46A2-AC44-9556-C50D8BD871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537" y="2373201"/>
            <a:ext cx="2533252" cy="1899939"/>
          </a:xfrm>
          <a:prstGeom prst="rect">
            <a:avLst/>
          </a:prstGeom>
        </p:spPr>
      </p:pic>
      <p:pic>
        <p:nvPicPr>
          <p:cNvPr id="7" name="Picture 6" descr="Tailor Made Safaris - Kosi Mouth Tour007.JPG">
            <a:extLst>
              <a:ext uri="{FF2B5EF4-FFF2-40B4-BE49-F238E27FC236}">
                <a16:creationId xmlns:a16="http://schemas.microsoft.com/office/drawing/2014/main" id="{C6665AE0-8E4B-664D-9457-5B26F6759AA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537" y="4401717"/>
            <a:ext cx="2533252" cy="1902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-201023" y="5713169"/>
            <a:ext cx="9560560" cy="879514"/>
          </a:xfrm>
        </p:spPr>
        <p:txBody>
          <a:bodyPr>
            <a:normAutofit/>
          </a:bodyPr>
          <a:lstStyle/>
          <a:p>
            <a:r>
              <a:rPr lang="en-US" sz="4800" dirty="0"/>
              <a:t> 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U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kunt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hier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geweldig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snorkelen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!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314F20C-2EF3-C348-A4E5-813E7041A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2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3"/>
    </mc:Choice>
    <mc:Fallback>
      <p:transition spd="slow" advTm="9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8838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6344" y="-1"/>
            <a:ext cx="12354560" cy="694944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315720" y="1003162"/>
            <a:ext cx="9560560" cy="87951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En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geniet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van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een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lunch!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2867587-991B-6E4A-8584-0053DFAC3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0"/>
    </mc:Choice>
    <mc:Fallback>
      <p:transition spd="slow" advTm="8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8350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ilor Made Safaris - Kosi Bay - Sundowner Cruise001.jpg">
            <a:extLst>
              <a:ext uri="{FF2B5EF4-FFF2-40B4-BE49-F238E27FC236}">
                <a16:creationId xmlns:a16="http://schemas.microsoft.com/office/drawing/2014/main" id="{CB0CE7DA-ACBA-B248-9F7D-E516317A8D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323605" cy="3597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049" y="2587526"/>
            <a:ext cx="7591951" cy="427047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23606" y="362093"/>
            <a:ext cx="5868394" cy="186334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Dag 6: U start de </a:t>
            </a:r>
            <a:r>
              <a:rPr lang="en-US" sz="3200" dirty="0" err="1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ochtend</a:t>
            </a:r>
            <a:r>
              <a:rPr lang="en-US" sz="32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 met</a:t>
            </a:r>
            <a:br>
              <a:rPr lang="en-US" sz="32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4800" dirty="0" err="1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een</a:t>
            </a:r>
            <a:r>
              <a:rPr lang="en-US" sz="48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prachtige</a:t>
            </a:r>
            <a:r>
              <a:rPr lang="en-US" sz="48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boottocht</a:t>
            </a:r>
            <a:r>
              <a:rPr lang="mr-IN" sz="48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…</a:t>
            </a:r>
            <a:endParaRPr lang="en-US" sz="4800" dirty="0">
              <a:solidFill>
                <a:srgbClr val="248F57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2E14299-955E-5141-B594-C28E2EBF3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4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6"/>
    </mc:Choice>
    <mc:Fallback>
      <p:transition spd="slow" advTm="7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6048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5941" y="5568580"/>
            <a:ext cx="10754860" cy="110654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Ruim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32x Nederland</a:t>
            </a:r>
          </a:p>
          <a:p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Net zo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groot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als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heel West-Europa</a:t>
            </a:r>
            <a:r>
              <a:rPr lang="mr-IN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sz="3200" dirty="0">
              <a:solidFill>
                <a:srgbClr val="1B9055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570" y="261996"/>
            <a:ext cx="107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Weet</a:t>
            </a:r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 u hoe </a:t>
            </a:r>
            <a:r>
              <a:rPr lang="en-US" sz="32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groot</a:t>
            </a:r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 Zuid-</a:t>
            </a:r>
            <a:r>
              <a:rPr lang="en-US" sz="32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Afrika</a:t>
            </a:r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 is?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3902" y="4900060"/>
            <a:ext cx="544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De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standaard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3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weken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Zuid-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Afrikareis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98794" y="4900060"/>
            <a:ext cx="544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Dezelfde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route in Europa</a:t>
            </a:r>
            <a:r>
              <a:rPr lang="mr-IN" dirty="0"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02" y="1238729"/>
            <a:ext cx="5457340" cy="36645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4"/>
          <a:stretch/>
        </p:blipFill>
        <p:spPr>
          <a:xfrm>
            <a:off x="6293759" y="1242459"/>
            <a:ext cx="5451984" cy="3659183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AF6182A-E103-C443-AFCE-62739FFBD9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666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04"/>
    </mc:Choice>
    <mc:Fallback>
      <p:transition spd="slow" advTm="9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3" grpId="0"/>
    </p:bldLst>
  </p:timing>
  <p:extLst>
    <p:ext uri="{E180D4A7-C9FB-4DFB-919C-405C955672EB}">
      <p14:showEvtLst xmlns:p14="http://schemas.microsoft.com/office/powerpoint/2010/main">
        <p14:playEvt time="5" objId="4"/>
        <p14:stopEvt time="90304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1492" y="0"/>
            <a:ext cx="5868394" cy="186334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En</a:t>
            </a:r>
            <a:r>
              <a:rPr lang="en-US" sz="32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 err="1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ziet</a:t>
            </a:r>
            <a:r>
              <a:rPr lang="en-US" sz="32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 err="1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daarbij</a:t>
            </a:r>
            <a:r>
              <a:rPr lang="en-US" sz="32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 err="1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veel</a:t>
            </a:r>
            <a:r>
              <a:rPr lang="en-US" sz="32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 err="1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dieren</a:t>
            </a:r>
            <a:r>
              <a:rPr lang="en-US" sz="32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!</a:t>
            </a:r>
            <a:endParaRPr lang="en-US" sz="4800" dirty="0">
              <a:solidFill>
                <a:srgbClr val="248F57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AD41B-6E31-D547-BC1E-271D56EA07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79531"/>
            <a:ext cx="7591951" cy="4278469"/>
          </a:xfrm>
          <a:prstGeom prst="rect">
            <a:avLst/>
          </a:prstGeom>
        </p:spPr>
      </p:pic>
      <p:pic>
        <p:nvPicPr>
          <p:cNvPr id="7" name="Picture 6" descr="Kosi Bay : KBL : KFL013.jpg">
            <a:extLst>
              <a:ext uri="{FF2B5EF4-FFF2-40B4-BE49-F238E27FC236}">
                <a16:creationId xmlns:a16="http://schemas.microsoft.com/office/drawing/2014/main" id="{60B3D3E5-6A96-4340-ADA7-FFCBECBB9F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551" y="0"/>
            <a:ext cx="6566449" cy="3429000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E2EF3C6-5E93-E84B-BCD6-21FC1D32E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7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9"/>
    </mc:Choice>
    <mc:Fallback>
      <p:transition spd="slow" advTm="1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9927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356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284883"/>
            <a:ext cx="6519322" cy="851757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de brunch bent u met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drie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kwartier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rijden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in </a:t>
            </a:r>
          </a:p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Tembe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Elephant Park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11040" y="5284883"/>
            <a:ext cx="2072" cy="851757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10678" y="2886357"/>
            <a:ext cx="5612943" cy="1600874"/>
          </a:xfrm>
          <a:prstGeom prst="rect">
            <a:avLst/>
          </a:pr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6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4e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safaridag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9444" y="4091561"/>
            <a:ext cx="3450929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ailor Made Safaris - Tembe - Big Tuskers00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16" y="4197210"/>
            <a:ext cx="3241604" cy="2404307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3E2AFC3-7080-034D-ADAF-321852652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2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57"/>
    </mc:Choice>
    <mc:Fallback>
      <p:transition spd="slow" advTm="21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5"/>
        <p14:stopEvt time="21557" objId="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8570" y="5771976"/>
            <a:ext cx="5180290" cy="450086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Verblijft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in luxe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safaritenten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6737" y="1642275"/>
            <a:ext cx="11378527" cy="3649489"/>
            <a:chOff x="472393" y="1642275"/>
            <a:chExt cx="11378527" cy="36494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393" y="1642275"/>
              <a:ext cx="5492123" cy="36494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58797" y="1642275"/>
              <a:ext cx="5492123" cy="3649489"/>
            </a:xfrm>
            <a:prstGeom prst="rect">
              <a:avLst/>
            </a:prstGeom>
          </p:spPr>
        </p:pic>
      </p:grpSp>
      <p:sp>
        <p:nvSpPr>
          <p:cNvPr id="15" name="Subtitle 2"/>
          <p:cNvSpPr txBox="1">
            <a:spLocks/>
          </p:cNvSpPr>
          <p:nvPr/>
        </p:nvSpPr>
        <p:spPr>
          <a:xfrm>
            <a:off x="6578353" y="5771976"/>
            <a:ext cx="5206911" cy="770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Middag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game drive </a:t>
            </a:r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in open safari auto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06737" y="5745342"/>
            <a:ext cx="0" cy="450085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93141" y="5745342"/>
            <a:ext cx="0" cy="797500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8570" y="261996"/>
            <a:ext cx="107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Dag 6 | </a:t>
            </a:r>
            <a:r>
              <a:rPr lang="en-US" sz="3200" dirty="0" err="1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Tembe</a:t>
            </a:r>
            <a:r>
              <a:rPr lang="en-US" sz="32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 Elephant Park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C217588-2B16-F149-A51C-CEB42F352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6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7"/>
    </mc:Choice>
    <mc:Fallback>
      <p:transition spd="slow" advTm="13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stopEvt time="13619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46494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284883"/>
            <a:ext cx="6519322" cy="851757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Ochtend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middag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game drive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11040" y="5284883"/>
            <a:ext cx="2072" cy="851757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7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5e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safaridag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6" name="Picture 5" descr="Tailor Made Safaris - Tembe - Game Viewing02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14" y="3976577"/>
            <a:ext cx="4144506" cy="2744949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E13ECF8-451B-4141-815C-FF021C4F4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4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9"/>
    </mc:Choice>
    <mc:Fallback>
      <p:transition spd="slow" advTm="10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10262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611" y="1"/>
            <a:ext cx="12273221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315720" y="6004514"/>
            <a:ext cx="9560560" cy="87951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latin typeface="Helvetica Light" charset="0"/>
                <a:ea typeface="Helvetica Light" charset="0"/>
                <a:cs typeface="Helvetica Light" charset="0"/>
              </a:rPr>
              <a:t>Foto</a:t>
            </a:r>
            <a:r>
              <a:rPr lang="en-US" sz="48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latin typeface="Helvetica Light" charset="0"/>
                <a:ea typeface="Helvetica Light" charset="0"/>
                <a:cs typeface="Helvetica Light" charset="0"/>
              </a:rPr>
              <a:t>genomen</a:t>
            </a:r>
            <a:r>
              <a:rPr lang="en-US" sz="4800" dirty="0">
                <a:latin typeface="Helvetica Light" charset="0"/>
                <a:ea typeface="Helvetica Light" charset="0"/>
                <a:cs typeface="Helvetica Light" charset="0"/>
              </a:rPr>
              <a:t> in </a:t>
            </a:r>
            <a:r>
              <a:rPr lang="en-US" sz="4800" dirty="0" err="1">
                <a:latin typeface="Helvetica Light" charset="0"/>
                <a:ea typeface="Helvetica Light" charset="0"/>
                <a:cs typeface="Helvetica Light" charset="0"/>
              </a:rPr>
              <a:t>Tembe</a:t>
            </a:r>
            <a:endParaRPr lang="en-US" sz="4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75122B5-BE81-6744-885F-EFA5EC2CC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1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8"/>
    </mc:Choice>
    <mc:Fallback>
      <p:transition spd="slow" advTm="5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5606" objId="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80" y="-1"/>
            <a:ext cx="12354560" cy="694944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315720" y="6004514"/>
            <a:ext cx="9560560" cy="87951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Foto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genomen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in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Tembe</a:t>
            </a:r>
            <a:endParaRPr lang="en-US" sz="48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8FB4D28-4944-EF4A-B63F-2C0C68ACC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6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8"/>
    </mc:Choice>
    <mc:Fallback>
      <p:transition spd="slow" advTm="5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5749" objId="2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255" y="822828"/>
            <a:ext cx="8979745" cy="505110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12254" y="4994421"/>
            <a:ext cx="8979745" cy="87951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Foto’s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genomen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in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Tembe</a:t>
            </a:r>
            <a:endParaRPr lang="en-US" sz="48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4" name="Picture 3" descr="Tembe00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31" y="-30426"/>
            <a:ext cx="3595910" cy="2407171"/>
          </a:xfrm>
          <a:prstGeom prst="rect">
            <a:avLst/>
          </a:prstGeom>
        </p:spPr>
      </p:pic>
      <p:pic>
        <p:nvPicPr>
          <p:cNvPr id="5" name="Picture 4" descr="Tembe03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33" y="4497573"/>
            <a:ext cx="3595911" cy="2381694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995FFCF-DA90-2647-9BA5-12D8E2D76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9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99"/>
    </mc:Choice>
    <mc:Fallback>
      <p:transition spd="slow" advTm="1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13477" objId="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7415"/>
            <a:ext cx="12192000" cy="46397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10678" y="2133600"/>
            <a:ext cx="6947025" cy="2212258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57067"/>
            <a:ext cx="6519322" cy="1342059"/>
          </a:xfrm>
        </p:spPr>
        <p:txBody>
          <a:bodyPr>
            <a:norm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Laatste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game drive in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Tembe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Rit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St. Lucia (2,5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uur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Ontspanning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in de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middag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57067"/>
            <a:ext cx="0" cy="1342059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 fontScale="90000"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8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Tijd</a:t>
            </a: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voor</a:t>
            </a: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“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vakantie</a:t>
            </a: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in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uw</a:t>
            </a: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vakantie</a:t>
            </a: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”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CD5C880-8958-F042-A3E5-59B424D79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1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7"/>
    </mc:Choice>
    <mc:Fallback>
      <p:transition spd="slow" advTm="12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stopEvt time="12623" objId="4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738" y="1642275"/>
            <a:ext cx="11378525" cy="3661415"/>
            <a:chOff x="406738" y="1642275"/>
            <a:chExt cx="11378525" cy="36614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3140" y="1642275"/>
              <a:ext cx="5492123" cy="366141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738" y="1642275"/>
              <a:ext cx="5473064" cy="3649489"/>
            </a:xfrm>
            <a:prstGeom prst="rect">
              <a:avLst/>
            </a:prstGeom>
          </p:spPr>
        </p:pic>
      </p:grp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718570" y="5835362"/>
            <a:ext cx="10754860" cy="54774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Comfortabel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relaxed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verblijf</a:t>
            </a:r>
            <a:endParaRPr lang="en-US" sz="3200" dirty="0">
              <a:solidFill>
                <a:srgbClr val="1B9055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570" y="261996"/>
            <a:ext cx="107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Dag 8 | </a:t>
            </a:r>
            <a:r>
              <a:rPr lang="en-US" sz="3200" dirty="0" err="1">
                <a:latin typeface="Helvetica Light" charset="0"/>
                <a:ea typeface="Helvetica Light" charset="0"/>
                <a:cs typeface="Helvetica Light" charset="0"/>
              </a:rPr>
              <a:t>Tijd</a:t>
            </a:r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 err="1">
                <a:latin typeface="Helvetica Light" charset="0"/>
                <a:ea typeface="Helvetica Light" charset="0"/>
                <a:cs typeface="Helvetica Light" charset="0"/>
              </a:rPr>
              <a:t>voor</a:t>
            </a:r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 “</a:t>
            </a:r>
            <a:r>
              <a:rPr lang="en-US" sz="3200" dirty="0" err="1">
                <a:latin typeface="Helvetica Light" charset="0"/>
                <a:ea typeface="Helvetica Light" charset="0"/>
                <a:cs typeface="Helvetica Light" charset="0"/>
              </a:rPr>
              <a:t>vakantie</a:t>
            </a:r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 in </a:t>
            </a:r>
            <a:r>
              <a:rPr lang="en-US" sz="3200" dirty="0" err="1">
                <a:latin typeface="Helvetica Light" charset="0"/>
                <a:ea typeface="Helvetica Light" charset="0"/>
                <a:cs typeface="Helvetica Light" charset="0"/>
              </a:rPr>
              <a:t>uw</a:t>
            </a:r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 err="1">
                <a:latin typeface="Helvetica Light" charset="0"/>
                <a:ea typeface="Helvetica Light" charset="0"/>
                <a:cs typeface="Helvetica Light" charset="0"/>
              </a:rPr>
              <a:t>vakantie</a:t>
            </a:r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”</a:t>
            </a:r>
            <a:r>
              <a:rPr lang="mr-IN" sz="3200" dirty="0">
                <a:latin typeface="Helvetica Light" charset="0"/>
                <a:ea typeface="Helvetica Light" charset="0"/>
                <a:cs typeface="Helvetica Light" charset="0"/>
              </a:rPr>
              <a:t>…</a:t>
            </a:r>
            <a:endParaRPr lang="en-US" sz="3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FF78FF5-E936-494F-BBDD-6BD7A9E9A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5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68"/>
    </mc:Choice>
    <mc:Fallback>
      <p:transition spd="slow" advTm="2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20333" objId="3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94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86557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Uitslapen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in de morgen</a:t>
            </a:r>
          </a:p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Middag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op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boottocht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tussen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nijlpaarden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krokodillen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!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10678" y="2133599"/>
            <a:ext cx="6947025" cy="2369673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 fontScale="90000"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9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Safari &amp;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ontspandag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7" name="Picture 6" descr="Tailor Made Safaris - St. Lucia - Hippo &amp; Croc Boat Cruise00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23" y="4826642"/>
            <a:ext cx="3197801" cy="1882065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00ABFFB-4755-914E-8910-5C87A4A73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2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24"/>
    </mc:Choice>
    <mc:Fallback>
      <p:transition spd="slow" advTm="2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6"/>
        <p14:stopEvt time="24024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5941" y="5568580"/>
            <a:ext cx="10754860" cy="110654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Minder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rijden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meer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beleven</a:t>
            </a:r>
            <a:r>
              <a:rPr lang="mr-IN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sz="3200" dirty="0">
              <a:solidFill>
                <a:srgbClr val="1B9055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01879" y="1600200"/>
            <a:ext cx="4216149" cy="3657600"/>
            <a:chOff x="853691" y="1242460"/>
            <a:chExt cx="4216149" cy="3657600"/>
          </a:xfrm>
        </p:grpSpPr>
        <p:sp>
          <p:nvSpPr>
            <p:cNvPr id="10" name="TextBox 9"/>
            <p:cNvSpPr txBox="1"/>
            <p:nvPr/>
          </p:nvSpPr>
          <p:spPr>
            <a:xfrm>
              <a:off x="3846996" y="1526940"/>
              <a:ext cx="1222844" cy="657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Helvetica" charset="0"/>
                  <a:ea typeface="Helvetica" charset="0"/>
                  <a:cs typeface="Helvetica" charset="0"/>
                </a:rPr>
                <a:t>Tijd</a:t>
              </a:r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 op de </a:t>
              </a:r>
              <a:r>
                <a:rPr lang="en-US" dirty="0" err="1">
                  <a:latin typeface="Helvetica" charset="0"/>
                  <a:ea typeface="Helvetica" charset="0"/>
                  <a:cs typeface="Helvetica" charset="0"/>
                </a:rPr>
                <a:t>snelweg</a:t>
              </a:r>
              <a:endParaRPr lang="en-US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691" y="1242460"/>
              <a:ext cx="2998883" cy="32004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44364" y="4530728"/>
              <a:ext cx="2417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Helvetica" charset="0"/>
                  <a:ea typeface="Helvetica" charset="0"/>
                  <a:cs typeface="Helvetica" charset="0"/>
                </a:rPr>
                <a:t>Tijd</a:t>
              </a:r>
              <a:r>
                <a:rPr lang="en-US" dirty="0">
                  <a:latin typeface="Helvetica" charset="0"/>
                  <a:ea typeface="Helvetica" charset="0"/>
                  <a:cs typeface="Helvetica" charset="0"/>
                </a:rPr>
                <a:t> op </a:t>
              </a:r>
              <a:r>
                <a:rPr lang="en-US" dirty="0" err="1">
                  <a:latin typeface="Helvetica" charset="0"/>
                  <a:ea typeface="Helvetica" charset="0"/>
                  <a:cs typeface="Helvetica" charset="0"/>
                </a:rPr>
                <a:t>bestemming</a:t>
              </a:r>
              <a:endParaRPr lang="en-US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8570" y="261996"/>
            <a:ext cx="107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Zonde</a:t>
            </a:r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 van </a:t>
            </a:r>
            <a:r>
              <a:rPr lang="en-US" sz="32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uw</a:t>
            </a:r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32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vakantiedagen</a:t>
            </a:r>
            <a:r>
              <a:rPr lang="mr-IN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…</a:t>
            </a:r>
            <a:endParaRPr lang="en-US" sz="3200" dirty="0">
              <a:solidFill>
                <a:srgbClr val="1B9055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3FEFB72-F3E1-224F-85BA-D95C4D362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5"/>
    </mc:Choice>
    <mc:Fallback>
      <p:transition spd="slow" advTm="13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2"/>
        <p14:stopEvt time="13585" objId="2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81" y="-1"/>
            <a:ext cx="12354561" cy="694944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3458" y="6004514"/>
            <a:ext cx="11425084" cy="879514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Foto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genomen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vanaf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’Hippo &amp; Croc’ boot</a:t>
            </a:r>
            <a:endParaRPr lang="en-US" sz="4800" dirty="0">
              <a:solidFill>
                <a:schemeClr val="bg1"/>
              </a:solidFill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F1E6C63-5751-E54A-ACCE-713E3B365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2"/>
    </mc:Choice>
    <mc:Fallback>
      <p:transition spd="slow" advTm="4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4322" objId="3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81" y="-1"/>
            <a:ext cx="12354562" cy="694944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83458" y="6004514"/>
            <a:ext cx="11425084" cy="879514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Foto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genomen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vanaf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’Hippo &amp; Croc’ boot</a:t>
            </a:r>
            <a:endParaRPr lang="en-US" sz="4800" i="1" dirty="0">
              <a:solidFill>
                <a:schemeClr val="bg1"/>
              </a:solidFill>
              <a:latin typeface="Helvetica Light Oblique" charset="0"/>
              <a:ea typeface="Helvetica Light Oblique" charset="0"/>
              <a:cs typeface="Helvetica Light Oblique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679D846-DACF-8947-871E-88CC73853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4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3"/>
    </mc:Choice>
    <mc:Fallback>
      <p:transition spd="slow" advTm="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3623" objId="2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94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284883"/>
            <a:ext cx="6519322" cy="851757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Eigen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invulling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. </a:t>
            </a:r>
          </a:p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Misschien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wandelen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op het strand?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11040" y="5284883"/>
            <a:ext cx="2072" cy="851757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10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2e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ontspandag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B9C6C23-CD25-1B46-BFB7-29B105802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2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0"/>
    </mc:Choice>
    <mc:Fallback>
      <p:transition spd="slow" advTm="12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5"/>
        <p14:stopEvt time="11921" objId="5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449" y="5021721"/>
            <a:ext cx="3898075" cy="85175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Of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toch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liever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fietsen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door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savanne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of op het strand?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223310" y="4997207"/>
            <a:ext cx="2072" cy="851757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EC5B9AF9-06D1-A543-8B17-5D951C6FD2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152843" cy="3873357"/>
          </a:xfrm>
          <a:prstGeom prst="rect">
            <a:avLst/>
          </a:prstGeom>
        </p:spPr>
      </p:pic>
      <p:pic>
        <p:nvPicPr>
          <p:cNvPr id="9" name="Picture 8" descr="A person riding a bike down a dirt road&#10;&#10;Description automatically generated">
            <a:extLst>
              <a:ext uri="{FF2B5EF4-FFF2-40B4-BE49-F238E27FC236}">
                <a16:creationId xmlns:a16="http://schemas.microsoft.com/office/drawing/2014/main" id="{5C6AA584-9BBA-3448-BC92-1D60CA4DC0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646" y="2814993"/>
            <a:ext cx="6588354" cy="4043007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246818C-B8BD-B149-A001-D86499F0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1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4"/>
    </mc:Choice>
    <mc:Fallback>
      <p:transition spd="slow" advTm="11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10879" objId="2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94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284883"/>
            <a:ext cx="6519322" cy="851757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Hele dag game drive door </a:t>
            </a:r>
          </a:p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iSimangaliso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Wetland Park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11040" y="5284883"/>
            <a:ext cx="2072" cy="851757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 fontScale="90000"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11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Safari &amp;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stranddag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6" name="Picture 5" descr="Tailor Made Safaris - iSimangaliso - Eastern Shores - Animals02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24" y="4814375"/>
            <a:ext cx="3501342" cy="193668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60D26E6-5D6C-414A-8A54-F387116B1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9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62"/>
    </mc:Choice>
    <mc:Fallback>
      <p:transition spd="slow" advTm="1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15562" objId="4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80" y="-1"/>
            <a:ext cx="12354560" cy="694944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315720" y="1020616"/>
            <a:ext cx="9560560" cy="87951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U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ziet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prachtige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dieren</a:t>
            </a:r>
            <a:endParaRPr lang="en-US" sz="48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D247F46-FDD4-0C43-9A79-FF6650028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6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0"/>
    </mc:Choice>
    <mc:Fallback>
      <p:transition spd="slow" advTm="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5290" objId="3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313459"/>
            <a:ext cx="6519322" cy="851757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heeft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dan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lunch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tijd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voor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ontspanning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op het strand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11040" y="5284883"/>
            <a:ext cx="2072" cy="851757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10" y="4934316"/>
            <a:ext cx="3376613" cy="1610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84514"/>
            <a:ext cx="12192000" cy="4833938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8FBE529-F08E-A547-BA1D-E38D040AE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2"/>
    </mc:Choice>
    <mc:Fallback>
      <p:transition spd="slow" advTm="11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11017" objId="2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94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313458"/>
            <a:ext cx="6519322" cy="851757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Om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dan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terug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rijden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op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zoek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dieren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terwijl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u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geniet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van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prachtige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zonsondergang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11040" y="5284882"/>
            <a:ext cx="2072" cy="851757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10" y="4934316"/>
            <a:ext cx="3376613" cy="1610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8356" y="4934316"/>
            <a:ext cx="3425867" cy="1610041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042B0BA-95E8-3541-BBD4-309A1DBE2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11"/>
    </mc:Choice>
    <mc:Fallback>
      <p:transition spd="slow" advTm="31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6"/>
        <p14:stopEvt time="30441" objId="6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2405" y="628650"/>
            <a:ext cx="11107190" cy="570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8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Helft</a:t>
            </a:r>
            <a:r>
              <a:rPr lang="en-US" sz="68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 van de reis…</a:t>
            </a:r>
          </a:p>
          <a:p>
            <a:pPr algn="ctr"/>
            <a:endParaRPr lang="en-US" sz="6800" dirty="0">
              <a:solidFill>
                <a:srgbClr val="1B9055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endParaRPr lang="en-US" sz="33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300" dirty="0" err="1">
                <a:latin typeface="Helvetica" charset="0"/>
                <a:ea typeface="Helvetica" charset="0"/>
                <a:cs typeface="Helvetica" charset="0"/>
              </a:rPr>
              <a:t>Inderdaad</a:t>
            </a:r>
            <a:r>
              <a:rPr lang="en-US" sz="33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u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heeft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al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zoveel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gezien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meegemaakt</a:t>
            </a:r>
            <a:r>
              <a:rPr lang="en-US" sz="3300" dirty="0">
                <a:latin typeface="Helvetica" charset="0"/>
                <a:ea typeface="Helvetica" charset="0"/>
                <a:cs typeface="Helvetica" charset="0"/>
              </a:rPr>
              <a:t>, maar u bent pas op de </a:t>
            </a:r>
            <a:r>
              <a:rPr lang="en-US" sz="3300" dirty="0" err="1">
                <a:latin typeface="Helvetica" charset="0"/>
                <a:ea typeface="Helvetica" charset="0"/>
                <a:cs typeface="Helvetica" charset="0"/>
              </a:rPr>
              <a:t>helft</a:t>
            </a:r>
            <a:r>
              <a:rPr lang="en-US" sz="3300" dirty="0">
                <a:latin typeface="Helvetica" charset="0"/>
                <a:ea typeface="Helvetica" charset="0"/>
                <a:cs typeface="Helvetica" charset="0"/>
              </a:rPr>
              <a:t>!</a:t>
            </a:r>
          </a:p>
          <a:p>
            <a:pPr algn="ctr"/>
            <a:endParaRPr lang="en-US" sz="33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300" dirty="0" err="1">
                <a:latin typeface="Helvetica" charset="0"/>
                <a:ea typeface="Helvetica" charset="0"/>
                <a:cs typeface="Helvetica" charset="0"/>
              </a:rPr>
              <a:t>Dat</a:t>
            </a:r>
            <a:r>
              <a:rPr lang="en-US" sz="33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latin typeface="Helvetica" charset="0"/>
                <a:ea typeface="Helvetica" charset="0"/>
                <a:cs typeface="Helvetica" charset="0"/>
              </a:rPr>
              <a:t>kan</a:t>
            </a:r>
            <a:r>
              <a:rPr lang="en-US" sz="33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latin typeface="Helvetica" charset="0"/>
                <a:ea typeface="Helvetica" charset="0"/>
                <a:cs typeface="Helvetica" charset="0"/>
              </a:rPr>
              <a:t>simpelweg</a:t>
            </a:r>
            <a:r>
              <a:rPr lang="en-US" sz="33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latin typeface="Helvetica" charset="0"/>
                <a:ea typeface="Helvetica" charset="0"/>
                <a:cs typeface="Helvetica" charset="0"/>
              </a:rPr>
              <a:t>omdat</a:t>
            </a:r>
            <a:r>
              <a:rPr lang="en-US" sz="33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u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bij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ons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zo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weinig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rijdt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als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gevolg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daarvan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zoveel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beleeft</a:t>
            </a:r>
            <a:r>
              <a:rPr lang="en-US" sz="33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…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45E6103-5336-4340-AB53-FE46B90F7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4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5"/>
    </mc:Choice>
    <mc:Fallback>
      <p:transition spd="slow" advTm="1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15035" objId="2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46494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86557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Ook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vandaag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mag u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lekker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doen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wat u wilt.</a:t>
            </a:r>
          </a:p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Misschien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wilt u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wel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Whale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Watchen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10678" y="2857500"/>
            <a:ext cx="6376447" cy="1645772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12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3e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ontspandag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01" y="4852102"/>
            <a:ext cx="3988179" cy="1849640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62E1AAE-BE1A-BC47-891A-1155C58EC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5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45"/>
    </mc:Choice>
    <mc:Fallback>
      <p:transition spd="slow" advTm="1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5"/>
        <p14:stopEvt time="13045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94" y="1242460"/>
            <a:ext cx="6126480" cy="50528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399" y="1693110"/>
            <a:ext cx="4972494" cy="4151588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U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kiest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voor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één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regio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i.p.v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. heel Zuid-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Afrika</a:t>
            </a:r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Beleving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staat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voorop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!</a:t>
            </a:r>
          </a:p>
          <a:p>
            <a:pPr algn="l"/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Weinig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rijden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evenveel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zien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veel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meer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meemaken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570" y="261996"/>
            <a:ext cx="107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Het Safari’s Op Maat concept</a:t>
            </a:r>
          </a:p>
        </p:txBody>
      </p:sp>
      <p:sp>
        <p:nvSpPr>
          <p:cNvPr id="4" name="Rectangle 3"/>
          <p:cNvSpPr/>
          <p:nvPr/>
        </p:nvSpPr>
        <p:spPr>
          <a:xfrm>
            <a:off x="4965700" y="3657600"/>
            <a:ext cx="482600" cy="762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60EFD75-A8F7-2A4A-AE90-7E35654B7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1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81"/>
    </mc:Choice>
    <mc:Fallback>
      <p:transition spd="slow" advTm="37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5"/>
        <p14:stopEvt time="37281" objId="5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94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86557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geweldige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gegidste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dagexcursie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naburig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authentiek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niet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toeristisch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)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Zoeloedorpje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10678" y="2857500"/>
            <a:ext cx="6376447" cy="1645772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13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Culturele</a:t>
            </a: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dag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68" y="2888625"/>
            <a:ext cx="2403675" cy="3625453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FE5F917-B699-8647-B948-3D9DEB11C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5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25"/>
    </mc:Choice>
    <mc:Fallback>
      <p:transition spd="slow" advTm="3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30125" objId="4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80" y="-1"/>
            <a:ext cx="12354560" cy="6949442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40D8DFA-9EB7-BE47-91B8-387EC5B3E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5"/>
    </mc:Choice>
    <mc:Fallback>
      <p:transition spd="slow" advTm="4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4125" objId="2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12D65ED-B22A-EB42-B042-5796DB109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7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6"/>
    </mc:Choice>
    <mc:Fallback>
      <p:transition spd="slow" advTm="9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9926" objId="3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2039C08-5141-664A-BDAF-20191EAA8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5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6"/>
    </mc:Choice>
    <mc:Fallback>
      <p:transition spd="slow" advTm="8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8426" objId="2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riding a horse on a beach&#10;&#10;Description automatically generated">
            <a:extLst>
              <a:ext uri="{FF2B5EF4-FFF2-40B4-BE49-F238E27FC236}">
                <a16:creationId xmlns:a16="http://schemas.microsoft.com/office/drawing/2014/main" id="{38B15B5C-933A-0E46-8A4F-C87B9BA85A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37615" cy="4647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3254D-CECA-6149-8A6D-E22CA58D7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170135" cy="464785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86557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U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kiest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maar!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Lekker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niks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doen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of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misschien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paardrijden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op het strand of door de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savanne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14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4e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ontspandag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F8855B-EA66-E946-ACF6-2FDDDF20C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9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stopEvt time="1.84467440737096E13" objId="4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12192000" cy="464942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86557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Ontspanning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in de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ochtend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Geniet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van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wandeling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in de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namiddag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!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10678" y="2156313"/>
            <a:ext cx="6790785" cy="234695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 fontScale="90000"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15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Ontspannen</a:t>
            </a: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en</a:t>
            </a: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rit</a:t>
            </a: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naar</a:t>
            </a: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Hluhluwe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179" y="4362368"/>
            <a:ext cx="3048844" cy="1339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1000pix-Tailor Made Safaris - St. Lucia - Estuary Walk00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71" y="4503272"/>
            <a:ext cx="2785860" cy="2089395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E96D6EB-0333-4A4E-978C-168AA107B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3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7"/>
    </mc:Choice>
    <mc:Fallback>
      <p:transition spd="slow" advTm="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5"/>
        <p14:stopEvt time="9376" objId="5"/>
      </p14:showEvt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7" y="0"/>
            <a:ext cx="6097738" cy="46478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10678" y="3057526"/>
            <a:ext cx="6790785" cy="1328738"/>
          </a:xfrm>
          <a:prstGeom prst="rect">
            <a:avLst/>
          </a:pr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6706" y="5591654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Bezoek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aan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duurzame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dierenbeschermingsprojecten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350841" y="5317185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ailor Made Safaris - Elephant Interaction - Emdoneni00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516" y="0"/>
            <a:ext cx="6970357" cy="4647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841" y="-1"/>
            <a:ext cx="6195268" cy="4647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77" y="4647852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Dag 16</a:t>
            </a:r>
            <a:br>
              <a:rPr lang="en-US" sz="36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5400" dirty="0">
                <a:solidFill>
                  <a:srgbClr val="248F57"/>
                </a:solidFill>
                <a:latin typeface="Helvetica Light" charset="0"/>
                <a:ea typeface="Helvetica Light" charset="0"/>
                <a:cs typeface="Helvetica Light" charset="0"/>
              </a:rPr>
              <a:t>Close encounters!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FAB99FD-2C9D-0346-B38E-52A662393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6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1"/>
    </mc:Choice>
    <mc:Fallback>
      <p:transition spd="slow" advTm="17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16799" objId="4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464942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86557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Hluhluwe-iMfolozi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Park </a:t>
            </a:r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of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Manyoni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Private Game Reserve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17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8ste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safaridag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5B55689-A27D-2A49-A585-FDE666D88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1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94"/>
    </mc:Choice>
    <mc:Fallback>
      <p:transition spd="slow" advTm="19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19006" objId="4"/>
      </p14:showEvt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6738" y="1642275"/>
            <a:ext cx="11378525" cy="3649489"/>
            <a:chOff x="406738" y="1642275"/>
            <a:chExt cx="11378525" cy="36494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738" y="1642275"/>
              <a:ext cx="5510013" cy="364948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28"/>
            <a:stretch/>
          </p:blipFill>
          <p:spPr>
            <a:xfrm>
              <a:off x="6293140" y="1642275"/>
              <a:ext cx="5492123" cy="3649489"/>
            </a:xfrm>
            <a:prstGeom prst="rect">
              <a:avLst/>
            </a:prstGeom>
          </p:spPr>
        </p:pic>
      </p:grp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718570" y="5835362"/>
            <a:ext cx="10754860" cy="54774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Verblijf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in 3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sterren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chalets met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prachtig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uitzicht</a:t>
            </a:r>
            <a:r>
              <a:rPr lang="mr-IN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sz="3200" dirty="0">
              <a:solidFill>
                <a:srgbClr val="1B9055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570" y="261996"/>
            <a:ext cx="107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Dag 17 | </a:t>
            </a:r>
            <a:r>
              <a:rPr lang="en-US" sz="3200" dirty="0" err="1">
                <a:latin typeface="Helvetica Light" charset="0"/>
                <a:ea typeface="Helvetica Light" charset="0"/>
                <a:cs typeface="Helvetica Light" charset="0"/>
              </a:rPr>
              <a:t>Hluhluwe-iMfolozi</a:t>
            </a:r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 Park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2A99422-68C3-1E47-BBA0-521EA078A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5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1"/>
    </mc:Choice>
    <mc:Fallback>
      <p:transition spd="slow" advTm="7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5"/>
        <p14:stopEvt time="7851" objId="5"/>
      </p14:showEvt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738" y="1642274"/>
            <a:ext cx="11378525" cy="3654580"/>
            <a:chOff x="406738" y="1642274"/>
            <a:chExt cx="11378525" cy="36545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738" y="1642274"/>
              <a:ext cx="5510013" cy="364948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3140" y="1642275"/>
              <a:ext cx="5492123" cy="3654579"/>
            </a:xfrm>
            <a:prstGeom prst="rect">
              <a:avLst/>
            </a:prstGeom>
          </p:spPr>
        </p:pic>
      </p:grp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718570" y="5835362"/>
            <a:ext cx="10754860" cy="547740"/>
          </a:xfrm>
        </p:spPr>
        <p:txBody>
          <a:bodyPr>
            <a:normAutofit/>
          </a:bodyPr>
          <a:lstStyle/>
          <a:p>
            <a:r>
              <a:rPr lang="mr-IN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…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Of in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een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4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sterren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lodge met nog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beter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uitzicht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8570" y="261996"/>
            <a:ext cx="107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Dag 17 | </a:t>
            </a:r>
            <a:r>
              <a:rPr lang="en-US" sz="3200" dirty="0" err="1">
                <a:latin typeface="Helvetica Light" charset="0"/>
                <a:ea typeface="Helvetica Light" charset="0"/>
                <a:cs typeface="Helvetica Light" charset="0"/>
              </a:rPr>
              <a:t>Manyoni</a:t>
            </a:r>
            <a:r>
              <a:rPr lang="en-US" sz="3200" dirty="0">
                <a:latin typeface="Helvetica Light" charset="0"/>
                <a:ea typeface="Helvetica Light" charset="0"/>
                <a:cs typeface="Helvetica Light" charset="0"/>
              </a:rPr>
              <a:t> Private Game Reserve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EE37B8A-E747-8540-A6F0-2B6612474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8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2"/>
    </mc:Choice>
    <mc:Fallback>
      <p:transition spd="slow" advTm="5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5912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41" y="934265"/>
            <a:ext cx="5669280" cy="566732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98639" y="1322172"/>
            <a:ext cx="4683761" cy="5273831"/>
          </a:xfrm>
        </p:spPr>
        <p:txBody>
          <a:bodyPr>
            <a:normAutofit lnSpcReduction="10000"/>
          </a:bodyPr>
          <a:lstStyle/>
          <a:p>
            <a:pPr marL="0" lvl="1" algn="l">
              <a:spcBef>
                <a:spcPts val="1000"/>
              </a:spcBef>
            </a:pPr>
            <a:r>
              <a:rPr lang="nl-NL" sz="2400" dirty="0">
                <a:latin typeface="Helvetica" charset="0"/>
                <a:ea typeface="Helvetica" charset="0"/>
                <a:cs typeface="Helvetica" charset="0"/>
              </a:rPr>
              <a:t>Veel natuurparken met de Big-5</a:t>
            </a:r>
          </a:p>
          <a:p>
            <a:pPr marL="0" lvl="1" algn="l">
              <a:spcBef>
                <a:spcPts val="1000"/>
              </a:spcBef>
            </a:pPr>
            <a:endParaRPr lang="nl-NL" sz="2400" dirty="0">
              <a:solidFill>
                <a:srgbClr val="1B9055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lvl="1" algn="l">
              <a:spcBef>
                <a:spcPts val="1000"/>
              </a:spcBef>
            </a:pPr>
            <a:r>
              <a:rPr lang="nl-NL" sz="24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Gevarieerde ecosystemen</a:t>
            </a:r>
          </a:p>
          <a:p>
            <a:pPr marL="0" lvl="1" algn="l">
              <a:spcBef>
                <a:spcPts val="1000"/>
              </a:spcBef>
            </a:pPr>
            <a:endParaRPr lang="nl-NL" sz="2400" dirty="0">
              <a:latin typeface="Helvetica" charset="0"/>
              <a:ea typeface="Helvetica" charset="0"/>
              <a:cs typeface="Helvetica" charset="0"/>
            </a:endParaRPr>
          </a:p>
          <a:p>
            <a:pPr marL="0" lvl="1" algn="l">
              <a:spcBef>
                <a:spcPts val="1000"/>
              </a:spcBef>
            </a:pPr>
            <a:r>
              <a:rPr lang="nl-NL" sz="2400" dirty="0">
                <a:latin typeface="Helvetica" charset="0"/>
                <a:ea typeface="Helvetica" charset="0"/>
                <a:cs typeface="Helvetica" charset="0"/>
              </a:rPr>
              <a:t>Alle bestemmingen dichtbij</a:t>
            </a:r>
          </a:p>
          <a:p>
            <a:pPr marL="0" lvl="1" algn="l">
              <a:spcBef>
                <a:spcPts val="1000"/>
              </a:spcBef>
            </a:pPr>
            <a:endParaRPr lang="nl-NL" sz="2400" dirty="0">
              <a:solidFill>
                <a:srgbClr val="1B9055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lvl="1" algn="l">
              <a:spcBef>
                <a:spcPts val="1000"/>
              </a:spcBef>
            </a:pPr>
            <a:r>
              <a:rPr lang="nl-NL" sz="24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Combineer safari’s met strand!</a:t>
            </a:r>
          </a:p>
          <a:p>
            <a:pPr marL="0" lvl="1" algn="l">
              <a:spcBef>
                <a:spcPts val="1000"/>
              </a:spcBef>
            </a:pPr>
            <a:endParaRPr lang="nl-NL" sz="2400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nl-NL" dirty="0">
                <a:latin typeface="Helvetica" charset="0"/>
                <a:ea typeface="Helvetica" charset="0"/>
                <a:cs typeface="Helvetica" charset="0"/>
              </a:rPr>
              <a:t>Malariavrij</a:t>
            </a:r>
          </a:p>
          <a:p>
            <a:pPr algn="l"/>
            <a:endParaRPr lang="nl-NL" dirty="0">
              <a:latin typeface="Helvetica" charset="0"/>
              <a:ea typeface="Helvetica" charset="0"/>
              <a:cs typeface="Helvetica" charset="0"/>
            </a:endParaRPr>
          </a:p>
          <a:p>
            <a:pPr marL="0" lvl="1" algn="l">
              <a:spcBef>
                <a:spcPts val="1000"/>
              </a:spcBef>
            </a:pPr>
            <a:r>
              <a:rPr lang="nl-NL" sz="24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Onbekend gebied en dus betaalbaar!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8570" y="261996"/>
            <a:ext cx="107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De Elephant Coast </a:t>
            </a:r>
            <a:r>
              <a:rPr lang="en-US" sz="32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regio</a:t>
            </a:r>
            <a:endParaRPr lang="en-US" sz="3200" dirty="0">
              <a:solidFill>
                <a:srgbClr val="1B9055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47B0186-FE44-1848-BC15-4C38ED88A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3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07"/>
    </mc:Choice>
    <mc:Fallback>
      <p:transition spd="slow" advTm="4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2"/>
        <p14:stopEvt time="42607" objId="2"/>
      </p14:showEvt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27" y="0"/>
            <a:ext cx="12293459" cy="47449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10678" y="2857500"/>
            <a:ext cx="6033547" cy="1645772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86557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Ochtend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middag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game drives</a:t>
            </a:r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op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zoek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de Big 5!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18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9ste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safaridag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85C729-D731-5F44-8B5C-9752F1482D9D}"/>
              </a:ext>
            </a:extLst>
          </p:cNvPr>
          <p:cNvSpPr/>
          <p:nvPr/>
        </p:nvSpPr>
        <p:spPr>
          <a:xfrm>
            <a:off x="1062683" y="4065373"/>
            <a:ext cx="2856356" cy="1407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AE705-6A0F-3D4C-9CAC-B3D20C163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743" y="4250725"/>
            <a:ext cx="2446790" cy="2390542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9C6C2C1-DC89-0E48-A621-8CA26BCEC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2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9"/>
    </mc:Choice>
    <mc:Fallback>
      <p:transition spd="slow" advTm="9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stopEvt time="9446" objId="4"/>
      </p14:showEvt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3632" y="-206580"/>
            <a:ext cx="12690723" cy="706458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315720" y="1020616"/>
            <a:ext cx="9560560" cy="879514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Door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echt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prachtige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landschappen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!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41234BA-DABA-E140-BE59-AA9007E25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6"/>
    </mc:Choice>
    <mc:Fallback>
      <p:transition spd="slow" advTm="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6666" objId="2"/>
      </p14:showEvt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12192000" cy="4649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10679" y="2857500"/>
            <a:ext cx="5847809" cy="1645772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86557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Game drives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/of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wandelsafari’s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!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19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10e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safaridag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9A48E1-E71D-9746-B675-9857C1632671}"/>
              </a:ext>
            </a:extLst>
          </p:cNvPr>
          <p:cNvSpPr/>
          <p:nvPr/>
        </p:nvSpPr>
        <p:spPr>
          <a:xfrm>
            <a:off x="130629" y="3904343"/>
            <a:ext cx="4194628" cy="172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7BA52-5DA1-7B4E-AFB4-2FFB868484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34" y="4020456"/>
            <a:ext cx="3939861" cy="2627087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FC6898E-C862-9149-AA6D-BCEAE53C5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5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0"/>
    </mc:Choice>
    <mc:Fallback>
      <p:transition spd="slow" advTm="10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5"/>
        <p14:stopEvt time="10839" objId="5"/>
      </p14:showEvt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2"/>
          <a:stretch/>
        </p:blipFill>
        <p:spPr>
          <a:xfrm>
            <a:off x="-7272" y="0"/>
            <a:ext cx="12199271" cy="46494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10679" y="2199177"/>
            <a:ext cx="5262021" cy="2304095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43693"/>
            <a:ext cx="6519322" cy="1174911"/>
          </a:xfrm>
        </p:spPr>
        <p:txBody>
          <a:bodyPr>
            <a:no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Ochtend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Game Drive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Rit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Durban (1,5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uur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Vlucht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huis (via Johannesburg)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 fontScale="90000"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20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11e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safaridag</a:t>
            </a: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b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en</a:t>
            </a: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vertrek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436EE1C-993C-E04E-87BF-4601BC22B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7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2"/>
    </mc:Choice>
    <mc:Fallback>
      <p:transition spd="slow" advTm="16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16052" objId="4"/>
      </p14:showEvt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90336"/>
            <a:ext cx="12191998" cy="493976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43693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U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komt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weer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thuis</a:t>
            </a:r>
            <a:r>
              <a:rPr lang="mr-IN" dirty="0"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 algn="l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 fontScale="90000"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21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Welkom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terug</a:t>
            </a:r>
            <a:b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in Nederland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262CE44-1C82-B348-8F15-A0EC9C2E6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9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2"/>
    </mc:Choice>
    <mc:Fallback>
      <p:transition spd="slow" advTm="7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6837" objId="4"/>
      </p14:showEvt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88"/>
            <a:ext cx="12191998" cy="466371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43693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Mogelijke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uitbreidingen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 algn="l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3343275"/>
            <a:ext cx="7025187" cy="1159998"/>
          </a:xfrm>
        </p:spPr>
        <p:txBody>
          <a:bodyPr>
            <a:normAutofit/>
          </a:bodyPr>
          <a:lstStyle/>
          <a:p>
            <a:pPr algn="l"/>
            <a:r>
              <a:rPr lang="en-US" sz="72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Drakensbergen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BB52AC3-63FC-7C48-B09B-B5DEA4399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0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6"/>
    </mc:Choice>
    <mc:Fallback>
      <p:transition spd="slow" advTm="8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8373" objId="4"/>
      </p14:showEvt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88"/>
            <a:ext cx="12192000" cy="466371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43693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Mogelijke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uitbreidingen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3343275"/>
            <a:ext cx="7025187" cy="1159998"/>
          </a:xfrm>
        </p:spPr>
        <p:txBody>
          <a:bodyPr>
            <a:normAutofit/>
          </a:bodyPr>
          <a:lstStyle/>
          <a:p>
            <a:pPr algn="l"/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Kaapstad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DBD4D27-4C72-B045-9BA6-683B109DB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1"/>
    </mc:Choice>
    <mc:Fallback>
      <p:transition spd="slow" advTm="5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5"/>
        <p14:stopEvt time="5941" objId="5"/>
      </p14:showEvt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441544" cy="36005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43693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Mogelijke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uitbreidingen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025187" cy="1702114"/>
          </a:xfrm>
        </p:spPr>
        <p:txBody>
          <a:bodyPr>
            <a:noAutofit/>
          </a:bodyPr>
          <a:lstStyle/>
          <a:p>
            <a:pPr algn="l"/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Zwemmen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met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wilde</a:t>
            </a:r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dolfijnen</a:t>
            </a:r>
            <a:endParaRPr lang="en-US" sz="48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614E3-2FA5-CB49-A7C6-322EB5662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0456" y="3257462"/>
            <a:ext cx="9441544" cy="36005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93CAF13-0452-4346-A4CB-CAC34504BA72}"/>
              </a:ext>
            </a:extLst>
          </p:cNvPr>
          <p:cNvSpPr txBox="1">
            <a:spLocks/>
          </p:cNvSpPr>
          <p:nvPr/>
        </p:nvSpPr>
        <p:spPr>
          <a:xfrm>
            <a:off x="7060642" y="4681551"/>
            <a:ext cx="3716998" cy="1095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Duiken</a:t>
            </a:r>
            <a:endParaRPr lang="en-US" sz="48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F6584BC-0E55-F24A-A9BD-9617BD7F4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7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6"/>
    </mc:Choice>
    <mc:Fallback>
      <p:transition spd="slow" advTm="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7336" objId="4"/>
      </p14:showEvt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0132404" cy="337071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143693"/>
            <a:ext cx="6519322" cy="1174911"/>
          </a:xfrm>
        </p:spPr>
        <p:txBody>
          <a:bodyPr>
            <a:no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Mogelijke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uitbreidingen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13112" y="5186557"/>
            <a:ext cx="0" cy="1174911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5152" y="-101600"/>
            <a:ext cx="7025187" cy="986971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Mauritius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614E3-2FA5-CB49-A7C6-322EB56623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73" y="3672113"/>
            <a:ext cx="4013710" cy="3010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C0D398-421B-3F40-A3A9-8E5A4E8C57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127" y="2381238"/>
            <a:ext cx="3106873" cy="4476762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4466132-B20B-9944-88CA-0FC97B01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3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5"/>
    </mc:Choice>
    <mc:Fallback>
      <p:transition spd="slow" advTm="6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6839" objId="4"/>
      </p14:showEvt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703" y="1178218"/>
            <a:ext cx="1574672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454" y="1223938"/>
            <a:ext cx="1551868" cy="1554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449" y="1223938"/>
            <a:ext cx="1557102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449" y="4239142"/>
            <a:ext cx="1557102" cy="155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625" y="4239142"/>
            <a:ext cx="1541526" cy="155448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143360" y="3064231"/>
            <a:ext cx="2351359" cy="674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reisdagen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vliegen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) 0 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snelwegdagen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038221" y="3064232"/>
            <a:ext cx="3636335" cy="889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11 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safaridagen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 door </a:t>
            </a:r>
            <a:br>
              <a:rPr lang="en-US" sz="1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verschillende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ecosystemen</a:t>
            </a:r>
            <a:br>
              <a:rPr lang="en-US" sz="1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boottochten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, 16 game drives, 2 </a:t>
            </a:r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wandelsafari’s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491" y="4239142"/>
            <a:ext cx="1557097" cy="1554480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143360" y="6079435"/>
            <a:ext cx="2351359" cy="342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stranddagen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920321" y="3064232"/>
            <a:ext cx="2351359" cy="582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4 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vrije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dagen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 </a:t>
            </a:r>
            <a:br>
              <a:rPr lang="en-US" sz="1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eigen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invulling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4920321" y="6079436"/>
            <a:ext cx="2351359" cy="342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1 </a:t>
            </a:r>
            <a:r>
              <a:rPr lang="en-US" sz="1800" dirty="0" err="1">
                <a:latin typeface="Helvetica" charset="0"/>
                <a:ea typeface="Helvetica" charset="0"/>
                <a:cs typeface="Helvetica" charset="0"/>
              </a:rPr>
              <a:t>culturele</a:t>
            </a: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 dag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8680709" y="6079437"/>
            <a:ext cx="2351359" cy="5765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Helvetica" charset="0"/>
                <a:ea typeface="Helvetica" charset="0"/>
                <a:cs typeface="Helvetica" charset="0"/>
              </a:rPr>
              <a:t>1 dag van </a:t>
            </a:r>
            <a:br>
              <a:rPr lang="en-US" sz="18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800" i="1" dirty="0">
                <a:latin typeface="Helvetica" charset="0"/>
                <a:ea typeface="Helvetica" charset="0"/>
                <a:cs typeface="Helvetica" charset="0"/>
              </a:rPr>
              <a:t>close encounters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8570" y="261996"/>
            <a:ext cx="107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Samenvatting</a:t>
            </a:r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 20 </a:t>
            </a:r>
            <a:r>
              <a:rPr lang="en-US" sz="32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dagen</a:t>
            </a:r>
            <a:endParaRPr lang="en-US" sz="3200" dirty="0">
              <a:solidFill>
                <a:srgbClr val="1B9055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FC71728-81CA-3A47-A740-FE8D260E2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0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27"/>
    </mc:Choice>
    <mc:Fallback>
      <p:transition spd="slow" advTm="30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2"/>
        <p14:stopEvt time="30827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"/>
          <a:stretch/>
        </p:blipFill>
        <p:spPr>
          <a:xfrm>
            <a:off x="-30481" y="-27482"/>
            <a:ext cx="12252960" cy="4671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1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Reisdag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000403"/>
            <a:ext cx="5865412" cy="1380077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Vlucht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Johannesburg/Durban</a:t>
            </a:r>
          </a:p>
          <a:p>
            <a:pPr algn="l"/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r>
              <a:rPr lang="en-US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Overnachting</a:t>
            </a:r>
            <a:r>
              <a:rPr lang="en-US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in guesthouse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11040" y="5000403"/>
            <a:ext cx="2072" cy="1380077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53" y="5000403"/>
            <a:ext cx="3136605" cy="1634294"/>
          </a:xfrm>
          <a:prstGeom prst="rect">
            <a:avLst/>
          </a:prstGeom>
        </p:spPr>
      </p:pic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E45E388-4F61-EF49-86D5-DCB2F06D0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6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9"/>
    </mc:Choice>
    <mc:Fallback>
      <p:transition spd="slow" advTm="16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5"/>
        <p14:stopEvt time="15594" objId="5"/>
      </p14:showEvt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7551" y="1402637"/>
            <a:ext cx="1119689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			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Gezin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(2 </a:t>
            </a:r>
            <a:r>
              <a:rPr lang="en-US" sz="14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kinderen</a:t>
            </a:r>
            <a:r>
              <a:rPr lang="en-US" sz="14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onder</a:t>
            </a:r>
            <a:r>
              <a:rPr lang="en-US" sz="14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12)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Stel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21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dagen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|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	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vanaf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€ 1500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		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vanaf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€ 1950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	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per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persoon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14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dagen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|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	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vanaf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€ 1100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		</a:t>
            </a:r>
            <a:r>
              <a:rPr lang="en-US" sz="2400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vanaf</a:t>
            </a:r>
            <a:r>
              <a:rPr lang="en-US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€ 1475</a:t>
            </a:r>
            <a:r>
              <a:rPr lang="en-US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	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per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persoon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32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10 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dagen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|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	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vanaf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€ 900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 	</a:t>
            </a:r>
            <a:r>
              <a:rPr lang="en-US" sz="24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	</a:t>
            </a:r>
            <a:r>
              <a:rPr lang="en-US" sz="2400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vanaf</a:t>
            </a:r>
            <a:r>
              <a:rPr lang="en-US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€ 1200</a:t>
            </a:r>
            <a:r>
              <a:rPr lang="en-US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	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per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persoon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Vlucht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Zuid-Afrika: 550-850 euro</a:t>
            </a:r>
          </a:p>
          <a:p>
            <a:pPr algn="ctr"/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Ter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vergelijking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: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21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dagen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beroemde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bestemmingen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zoals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Kruger</a:t>
            </a:r>
          </a:p>
          <a:p>
            <a:pPr lvl="0"/>
            <a:r>
              <a:rPr lang="en-US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21 </a:t>
            </a:r>
            <a:r>
              <a:rPr lang="en-US" sz="3200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dagen</a:t>
            </a:r>
            <a:r>
              <a:rPr lang="en-US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|</a:t>
            </a:r>
            <a:r>
              <a:rPr lang="en-US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	</a:t>
            </a:r>
            <a:r>
              <a:rPr lang="en-US" sz="2400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vanaf</a:t>
            </a:r>
            <a:r>
              <a:rPr lang="en-US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€ 2500</a:t>
            </a:r>
            <a:r>
              <a:rPr lang="en-US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		</a:t>
            </a:r>
            <a:r>
              <a:rPr lang="en-US" sz="2400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vanaf</a:t>
            </a:r>
            <a:r>
              <a:rPr lang="en-US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€ 2950</a:t>
            </a:r>
            <a:r>
              <a:rPr lang="en-US" sz="3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	</a:t>
            </a:r>
            <a:r>
              <a:rPr lang="en-US" sz="24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per </a:t>
            </a:r>
            <a:r>
              <a:rPr lang="en-US" sz="2400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persoon</a:t>
            </a:r>
            <a:endParaRPr lang="en-US" sz="2400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837" y="250969"/>
            <a:ext cx="11536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Prijzen</a:t>
            </a:r>
            <a:r>
              <a:rPr lang="en-US" sz="28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8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zelfstandige</a:t>
            </a:r>
            <a:r>
              <a:rPr lang="en-US" sz="28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 reis in 3-4 </a:t>
            </a:r>
            <a:r>
              <a:rPr lang="en-US" sz="28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sterren</a:t>
            </a:r>
            <a:r>
              <a:rPr lang="en-US" sz="28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8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accommodatie</a:t>
            </a:r>
            <a:endParaRPr lang="en-US" sz="2800" dirty="0">
              <a:solidFill>
                <a:srgbClr val="1B9055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28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incl. </a:t>
            </a:r>
            <a:r>
              <a:rPr lang="en-US" sz="28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excursies</a:t>
            </a:r>
            <a:r>
              <a:rPr lang="en-US" sz="28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, excl. </a:t>
            </a:r>
            <a:r>
              <a:rPr lang="en-US" sz="2800" dirty="0" err="1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vliegtickets</a:t>
            </a:r>
            <a:endParaRPr lang="en-US" sz="2800" dirty="0">
              <a:solidFill>
                <a:srgbClr val="1B9055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F2E9B6E-50DB-CD40-89F1-01B3A4B359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04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78"/>
    </mc:Choice>
    <mc:Fallback>
      <p:transition spd="slow" advTm="42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41832" objId="2"/>
      </p14:showEvt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774" y="2025570"/>
            <a:ext cx="6656451" cy="4444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0731" y="584784"/>
            <a:ext cx="10430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Helvetica Light" charset="0"/>
                <a:ea typeface="Helvetica Light" charset="0"/>
                <a:cs typeface="Helvetica Light" charset="0"/>
              </a:rPr>
              <a:t>Dank </a:t>
            </a:r>
            <a:r>
              <a:rPr lang="en-US" sz="7200" dirty="0" err="1">
                <a:latin typeface="Helvetica Light" charset="0"/>
                <a:ea typeface="Helvetica Light" charset="0"/>
                <a:cs typeface="Helvetica Light" charset="0"/>
              </a:rPr>
              <a:t>voor</a:t>
            </a:r>
            <a:r>
              <a:rPr lang="en-US" sz="72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7200" dirty="0" err="1">
                <a:latin typeface="Helvetica Light" charset="0"/>
                <a:ea typeface="Helvetica Light" charset="0"/>
                <a:cs typeface="Helvetica Light" charset="0"/>
              </a:rPr>
              <a:t>uw</a:t>
            </a:r>
            <a:r>
              <a:rPr lang="en-US" sz="72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7200" dirty="0" err="1">
                <a:latin typeface="Helvetica Light" charset="0"/>
                <a:ea typeface="Helvetica Light" charset="0"/>
                <a:cs typeface="Helvetica Light" charset="0"/>
              </a:rPr>
              <a:t>aandacht</a:t>
            </a:r>
            <a:r>
              <a:rPr lang="en-US" sz="7200" dirty="0">
                <a:latin typeface="Helvetica Light" charset="0"/>
                <a:ea typeface="Helvetica Light" charset="0"/>
                <a:cs typeface="Helvetica Light" charset="0"/>
              </a:rPr>
              <a:t>!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A46D0F1-5B4C-A74A-82F7-F8B23B13E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1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2"/>
    </mc:Choice>
    <mc:Fallback>
      <p:transition spd="slow" advTm="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6611" objId="2"/>
      </p14:showEvt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385" y="2264952"/>
            <a:ext cx="2393230" cy="1598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0731" y="584784"/>
            <a:ext cx="10430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Helvetica Light" charset="0"/>
                <a:ea typeface="Helvetica Light" charset="0"/>
                <a:cs typeface="Helvetica Light" charset="0"/>
              </a:rPr>
              <a:t>Dank </a:t>
            </a:r>
            <a:r>
              <a:rPr lang="en-US" sz="7200" dirty="0" err="1">
                <a:latin typeface="Helvetica Light" charset="0"/>
                <a:ea typeface="Helvetica Light" charset="0"/>
                <a:cs typeface="Helvetica Light" charset="0"/>
              </a:rPr>
              <a:t>voor</a:t>
            </a:r>
            <a:r>
              <a:rPr lang="en-US" sz="72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7200" dirty="0" err="1">
                <a:latin typeface="Helvetica Light" charset="0"/>
                <a:ea typeface="Helvetica Light" charset="0"/>
                <a:cs typeface="Helvetica Light" charset="0"/>
              </a:rPr>
              <a:t>uw</a:t>
            </a:r>
            <a:r>
              <a:rPr lang="en-US" sz="72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7200" dirty="0" err="1">
                <a:latin typeface="Helvetica Light" charset="0"/>
                <a:ea typeface="Helvetica Light" charset="0"/>
                <a:cs typeface="Helvetica Light" charset="0"/>
              </a:rPr>
              <a:t>aandacht</a:t>
            </a:r>
            <a:r>
              <a:rPr lang="en-US" sz="7200" dirty="0">
                <a:latin typeface="Helvetica Light" charset="0"/>
                <a:ea typeface="Helvetica Light" charset="0"/>
                <a:cs typeface="Helvetica Light" charset="0"/>
              </a:rPr>
              <a:t>!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B24A03-B599-E540-9FEF-1BE9ACCE4C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31" y="1791291"/>
            <a:ext cx="3400716" cy="3321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C4FEB8-54AE-A743-9590-E84F4AACB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125" y="1760399"/>
            <a:ext cx="3528024" cy="338814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2630C97-8A5C-D240-8FD5-C40012374558}"/>
              </a:ext>
            </a:extLst>
          </p:cNvPr>
          <p:cNvSpPr txBox="1">
            <a:spLocks/>
          </p:cNvSpPr>
          <p:nvPr/>
        </p:nvSpPr>
        <p:spPr>
          <a:xfrm>
            <a:off x="7861124" y="5143693"/>
            <a:ext cx="3568875" cy="1714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Vrijblijvende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offerte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voor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deze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reis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aanvragen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 algn="ctr">
              <a:buNone/>
            </a:pPr>
            <a:r>
              <a:rPr lang="en-ZA" sz="1200" dirty="0">
                <a:hlinkClick r:id="rId7"/>
              </a:rPr>
              <a:t>https://www.safarisopmaat.nl/aanvraagformulier.html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 algn="ctr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278445E-521C-AD4F-ABCC-2BBE9ADDA83B}"/>
              </a:ext>
            </a:extLst>
          </p:cNvPr>
          <p:cNvSpPr txBox="1">
            <a:spLocks/>
          </p:cNvSpPr>
          <p:nvPr/>
        </p:nvSpPr>
        <p:spPr>
          <a:xfrm>
            <a:off x="800577" y="5098305"/>
            <a:ext cx="3568875" cy="1759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Deze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presentatie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downloaden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nog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eens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terugzien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 algn="ctr">
              <a:buNone/>
            </a:pPr>
            <a:r>
              <a:rPr lang="en-ZA" sz="1200" dirty="0">
                <a:hlinkClick r:id="rId8"/>
              </a:rPr>
              <a:t>https://www.safarisopmaat.nl/presentaties.html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DF8A4BE-C1D4-5B41-B084-94502BB39A98}"/>
              </a:ext>
            </a:extLst>
          </p:cNvPr>
          <p:cNvSpPr txBox="1">
            <a:spLocks/>
          </p:cNvSpPr>
          <p:nvPr/>
        </p:nvSpPr>
        <p:spPr>
          <a:xfrm>
            <a:off x="4341680" y="4473146"/>
            <a:ext cx="3568875" cy="709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Helvetica" charset="0"/>
                <a:ea typeface="Helvetica" charset="0"/>
                <a:cs typeface="Helvetica" charset="0"/>
                <a:sym typeface="Wingdings" pitchFamily="2" charset="2"/>
              </a:rPr>
              <a:t> </a:t>
            </a:r>
            <a:r>
              <a:rPr lang="en-US" sz="3600" dirty="0">
                <a:latin typeface="Lucida Handwriting" panose="03010101010101010101" pitchFamily="66" charset="77"/>
                <a:ea typeface="Helvetica" charset="0"/>
                <a:cs typeface="Helvetica" charset="0"/>
              </a:rPr>
              <a:t>Scan </a:t>
            </a:r>
            <a:r>
              <a:rPr lang="en-US" sz="3600" dirty="0" err="1">
                <a:latin typeface="Lucida Handwriting" panose="03010101010101010101" pitchFamily="66" charset="77"/>
                <a:ea typeface="Helvetica" charset="0"/>
                <a:cs typeface="Helvetica" charset="0"/>
              </a:rPr>
              <a:t>mij</a:t>
            </a:r>
            <a:r>
              <a:rPr lang="en-US" sz="3600" dirty="0">
                <a:latin typeface="Lucida Handwriting" panose="03010101010101010101" pitchFamily="66" charset="77"/>
                <a:ea typeface="Helvetica" charset="0"/>
                <a:cs typeface="Helvetica" charset="0"/>
              </a:rPr>
              <a:t>!</a:t>
            </a:r>
            <a:r>
              <a:rPr lang="en-US" sz="3600" dirty="0">
                <a:latin typeface="Lucida Handwriting" panose="03010101010101010101" pitchFamily="66" charset="77"/>
                <a:ea typeface="Helvetica" charset="0"/>
                <a:cs typeface="Helvetica" charset="0"/>
                <a:sym typeface="Wingdings" pitchFamily="2" charset="2"/>
              </a:rPr>
              <a:t> 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Wingdings" pitchFamily="2" charset="2"/>
              </a:rPr>
              <a:t>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algn="ctr">
              <a:buFont typeface="Wingdings" pitchFamily="2" charset="2"/>
              <a:buChar char="à"/>
            </a:pPr>
            <a:endParaRPr lang="en-US" dirty="0">
              <a:latin typeface="Helvetica" charset="0"/>
              <a:ea typeface="Helvetica" charset="0"/>
              <a:cs typeface="Helvetica" charset="0"/>
              <a:sym typeface="Wingdings" pitchFamily="2" charset="2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 algn="ctr">
              <a:buFont typeface="Arial" charset="0"/>
              <a:buChar char="•"/>
            </a:pP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FB8B342-A1BC-D448-85D0-10DFA48AC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3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15"/>
    </mc:Choice>
    <mc:Fallback>
      <p:transition spd="slow" advTm="6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22792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3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2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1e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safaridag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000403"/>
            <a:ext cx="6519322" cy="1380077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Rit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Big-5 Mkuze Game Reserve (2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uur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pPr algn="l"/>
            <a:r>
              <a:rPr lang="en-US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Deze</a:t>
            </a:r>
            <a:r>
              <a:rPr lang="en-US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middag</a:t>
            </a:r>
            <a:r>
              <a:rPr lang="en-US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al </a:t>
            </a:r>
            <a:r>
              <a:rPr lang="en-US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uw</a:t>
            </a:r>
            <a:r>
              <a:rPr lang="en-US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eerste</a:t>
            </a:r>
            <a:r>
              <a:rPr lang="en-US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game drive!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11040" y="5000403"/>
            <a:ext cx="2072" cy="1380077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ailor Made Safaris - Mkhuze - Animals and landscape01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629" y="4774555"/>
            <a:ext cx="3317358" cy="1894304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FBA7D5E-2A92-7040-B23F-AD942B037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49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69"/>
    </mc:Choice>
    <mc:Fallback>
      <p:transition spd="slow" advTm="21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4"/>
        <p14:stopEvt time="2155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09387" y="4379984"/>
            <a:ext cx="5446950" cy="2240872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Keuze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uit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3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sterren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safaritent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of chalet</a:t>
            </a:r>
          </a:p>
          <a:p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of 4 </a:t>
            </a:r>
            <a:r>
              <a:rPr lang="en-US" sz="3200" dirty="0" err="1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sterren</a:t>
            </a:r>
            <a:r>
              <a:rPr lang="en-US" sz="3200" dirty="0">
                <a:solidFill>
                  <a:srgbClr val="1B9055"/>
                </a:solidFill>
                <a:latin typeface="Helvetica" charset="0"/>
                <a:ea typeface="Helvetica" charset="0"/>
                <a:cs typeface="Helvetica" charset="0"/>
              </a:rPr>
              <a:t> lodge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63" y="1001522"/>
            <a:ext cx="5446949" cy="3049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9388" y="1001524"/>
            <a:ext cx="5446950" cy="30495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570" y="261996"/>
            <a:ext cx="1075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B9055"/>
                </a:solidFill>
                <a:latin typeface="Helvetica Light" charset="0"/>
                <a:ea typeface="Helvetica Light" charset="0"/>
                <a:cs typeface="Helvetica Light" charset="0"/>
              </a:rPr>
              <a:t>Dag 2 | </a:t>
            </a:r>
            <a:r>
              <a:rPr lang="en-US" sz="320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1e </a:t>
            </a:r>
            <a:r>
              <a:rPr lang="en-US" sz="3200" dirty="0" err="1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safaridag</a:t>
            </a:r>
            <a:endParaRPr lang="en-US" sz="3200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62BCCA-15B4-C44C-8CC2-06984BFCA6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732" y="4205814"/>
            <a:ext cx="4993880" cy="2550849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2EE3E42-9DBC-E546-B885-7FD0944C5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0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39"/>
    </mc:Choice>
    <mc:Fallback>
      <p:transition spd="slow" advTm="14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4"/>
        <p14:stopEvt time="14939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3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0678" y="2693446"/>
            <a:ext cx="7025187" cy="1809827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Dag 3</a:t>
            </a:r>
            <a:br>
              <a:rPr lang="en-US" sz="48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72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2e </a:t>
            </a:r>
            <a:r>
              <a:rPr lang="en-US" sz="720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safaridag</a:t>
            </a:r>
            <a:endParaRPr lang="en-US" sz="7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0678" y="5284883"/>
            <a:ext cx="6519322" cy="851757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Ochtend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en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middag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game drives door de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prachtige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savanne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op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zoek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naar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de Big 5!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11040" y="5284883"/>
            <a:ext cx="2072" cy="851757"/>
          </a:xfrm>
          <a:prstGeom prst="line">
            <a:avLst/>
          </a:prstGeom>
          <a:ln w="28575">
            <a:solidFill>
              <a:srgbClr val="1B90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21" y="4871087"/>
            <a:ext cx="2702354" cy="1810578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A69347E-FF17-1246-BAF5-321059D4E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5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6"/>
    </mc:Choice>
    <mc:Fallback>
      <p:transition spd="slow" advTm="1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4"/>
        <p14:stopEvt time="12856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6.4|2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4185</TotalTime>
  <Words>1007</Words>
  <Application>Microsoft Macintosh PowerPoint</Application>
  <PresentationFormat>Widescreen</PresentationFormat>
  <Paragraphs>164</Paragraphs>
  <Slides>62</Slides>
  <Notes>0</Notes>
  <HiddenSlides>0</HiddenSlides>
  <MMClips>62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Calibri</vt:lpstr>
      <vt:lpstr>Calibri Light</vt:lpstr>
      <vt:lpstr>Helvetica</vt:lpstr>
      <vt:lpstr>Helvetica Light</vt:lpstr>
      <vt:lpstr>Helvetica Light Oblique</vt:lpstr>
      <vt:lpstr>Lucida Handwriting</vt:lpstr>
      <vt:lpstr>Wingdings</vt:lpstr>
      <vt:lpstr>Office Theme</vt:lpstr>
      <vt:lpstr>Minder rijden, meer beleven in de Elephant Coast  van Zuid-Afrika!</vt:lpstr>
      <vt:lpstr>PowerPoint Presentation</vt:lpstr>
      <vt:lpstr>PowerPoint Presentation</vt:lpstr>
      <vt:lpstr>PowerPoint Presentation</vt:lpstr>
      <vt:lpstr>PowerPoint Presentation</vt:lpstr>
      <vt:lpstr>Dag 1 Reisdag</vt:lpstr>
      <vt:lpstr>Dag 2 1e safaridag</vt:lpstr>
      <vt:lpstr>PowerPoint Presentation</vt:lpstr>
      <vt:lpstr>Dag 3 2e safaridag</vt:lpstr>
      <vt:lpstr>Vergeet ook een bezoek aan de  beste schuilhut  van de regio niet!</vt:lpstr>
      <vt:lpstr>PowerPoint Presentation</vt:lpstr>
      <vt:lpstr>Dag 4 3e safaridag</vt:lpstr>
      <vt:lpstr>Rijdt u in 1,5 uur naar het prachtige Kosi Bay</vt:lpstr>
      <vt:lpstr>PowerPoint Presentation</vt:lpstr>
      <vt:lpstr>PowerPoint Presentation</vt:lpstr>
      <vt:lpstr>Dag 5 1e stranddag</vt:lpstr>
      <vt:lpstr> U kunt hier geweldig snorkelen!</vt:lpstr>
      <vt:lpstr> En geniet van een lunch!</vt:lpstr>
      <vt:lpstr>Dag 6: U start de ochtend met een prachtige boottocht…</vt:lpstr>
      <vt:lpstr>En ziet daarbij veel dieren!</vt:lpstr>
      <vt:lpstr>Dag 6 4e safaridag</vt:lpstr>
      <vt:lpstr>PowerPoint Presentation</vt:lpstr>
      <vt:lpstr>Dag 7 5e safaridag</vt:lpstr>
      <vt:lpstr> Foto genomen in Tembe</vt:lpstr>
      <vt:lpstr> Foto genomen in Tembe</vt:lpstr>
      <vt:lpstr> Foto’s genomen in Tembe</vt:lpstr>
      <vt:lpstr>Dag 8 Tijd voor “vakantie in uw vakantie”</vt:lpstr>
      <vt:lpstr>PowerPoint Presentation</vt:lpstr>
      <vt:lpstr>Dag 9 Safari &amp; ontspandag</vt:lpstr>
      <vt:lpstr> Foto genomen vanaf ’Hippo &amp; Croc’ boot</vt:lpstr>
      <vt:lpstr> Foto genomen vanaf ’Hippo &amp; Croc’ boot</vt:lpstr>
      <vt:lpstr>Dag 10 2e ontspandag</vt:lpstr>
      <vt:lpstr>PowerPoint Presentation</vt:lpstr>
      <vt:lpstr>Dag 11 Safari &amp; stranddag</vt:lpstr>
      <vt:lpstr>U ziet prachtige dieren</vt:lpstr>
      <vt:lpstr>PowerPoint Presentation</vt:lpstr>
      <vt:lpstr>PowerPoint Presentation</vt:lpstr>
      <vt:lpstr>PowerPoint Presentation</vt:lpstr>
      <vt:lpstr>Dag 12 3e ontspandag</vt:lpstr>
      <vt:lpstr>Dag 13 Culturele dag</vt:lpstr>
      <vt:lpstr>PowerPoint Presentation</vt:lpstr>
      <vt:lpstr>PowerPoint Presentation</vt:lpstr>
      <vt:lpstr>PowerPoint Presentation</vt:lpstr>
      <vt:lpstr>Dag 14 4e ontspandag</vt:lpstr>
      <vt:lpstr>Dag 15 Ontspannen en rit naar Hluhluwe</vt:lpstr>
      <vt:lpstr>Dag 16 Close encounters!</vt:lpstr>
      <vt:lpstr>Dag 17 8ste safaridag</vt:lpstr>
      <vt:lpstr>PowerPoint Presentation</vt:lpstr>
      <vt:lpstr>PowerPoint Presentation</vt:lpstr>
      <vt:lpstr>Dag 18 9ste safaridag</vt:lpstr>
      <vt:lpstr>Door echt prachtige landschappen!</vt:lpstr>
      <vt:lpstr>Dag 19 10e safaridag</vt:lpstr>
      <vt:lpstr>Dag 20 11e safaridag  en vertrek</vt:lpstr>
      <vt:lpstr>Dag 21 Welkom terug in Nederland</vt:lpstr>
      <vt:lpstr>Drakensbergen</vt:lpstr>
      <vt:lpstr>Kaapstad</vt:lpstr>
      <vt:lpstr>Zwemmen met wilde dolfijnen</vt:lpstr>
      <vt:lpstr>Mauritius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beste van de Elephant Coast</dc:title>
  <dc:creator>Nick van de Wiel</dc:creator>
  <cp:lastModifiedBy>Josselyn - Tailor Made Safaris</cp:lastModifiedBy>
  <cp:revision>165</cp:revision>
  <dcterms:created xsi:type="dcterms:W3CDTF">2017-12-04T05:10:34Z</dcterms:created>
  <dcterms:modified xsi:type="dcterms:W3CDTF">2020-01-15T22:43:24Z</dcterms:modified>
</cp:coreProperties>
</file>